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3"/>
  </p:notesMasterIdLst>
  <p:sldIdLst>
    <p:sldId id="257" r:id="rId2"/>
    <p:sldId id="261" r:id="rId3"/>
    <p:sldId id="258" r:id="rId4"/>
    <p:sldId id="262" r:id="rId5"/>
    <p:sldId id="259" r:id="rId6"/>
    <p:sldId id="264" r:id="rId7"/>
    <p:sldId id="272" r:id="rId8"/>
    <p:sldId id="265" r:id="rId9"/>
    <p:sldId id="273" r:id="rId10"/>
    <p:sldId id="274" r:id="rId11"/>
    <p:sldId id="281" r:id="rId12"/>
    <p:sldId id="284" r:id="rId13"/>
    <p:sldId id="285" r:id="rId14"/>
    <p:sldId id="286" r:id="rId15"/>
    <p:sldId id="269" r:id="rId16"/>
    <p:sldId id="266" r:id="rId17"/>
    <p:sldId id="288" r:id="rId18"/>
    <p:sldId id="289" r:id="rId19"/>
    <p:sldId id="287" r:id="rId20"/>
    <p:sldId id="267" r:id="rId21"/>
    <p:sldId id="268" r:id="rId22"/>
    <p:sldId id="263" r:id="rId23"/>
    <p:sldId id="290" r:id="rId24"/>
    <p:sldId id="291" r:id="rId25"/>
    <p:sldId id="271" r:id="rId26"/>
    <p:sldId id="260" r:id="rId27"/>
    <p:sldId id="275" r:id="rId28"/>
    <p:sldId id="276" r:id="rId29"/>
    <p:sldId id="277" r:id="rId30"/>
    <p:sldId id="278"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055" autoAdjust="0"/>
  </p:normalViewPr>
  <p:slideViewPr>
    <p:cSldViewPr snapToGrid="0" showGuides="1">
      <p:cViewPr varScale="1">
        <p:scale>
          <a:sx n="87" d="100"/>
          <a:sy n="87" d="100"/>
        </p:scale>
        <p:origin x="142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nonlinear relationships were expected, and given the characteristics of BAI, a generalized additive model with a log-link and gamma distribution was used to determine a growth relationship. </a:t>
            </a:r>
          </a:p>
          <a:p>
            <a:pPr marL="228600" indent="-228600">
              <a:buAutoNum type="arabicPeriod"/>
            </a:pPr>
            <a:r>
              <a:rPr lang="en-US" dirty="0"/>
              <a:t>Since experimental design of the PGP data contains measurements on the same trees in the same plots within the same stands over time, random effects were considered. </a:t>
            </a:r>
          </a:p>
          <a:p>
            <a:pPr marL="228600" indent="-228600">
              <a:buAutoNum type="arabicPeriod"/>
            </a:pPr>
            <a:r>
              <a:rPr lang="en-US" dirty="0"/>
              <a:t>Ultimately a random intercept was assigned to each individual tree to account for dependence among data points.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10</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This order follows that of previous works (see Wykoff 1990 and </a:t>
            </a:r>
            <a:r>
              <a:rPr lang="en-US" dirty="0" err="1"/>
              <a:t>Monserud</a:t>
            </a:r>
            <a:r>
              <a:rPr lang="en-US" dirty="0"/>
              <a:t> and </a:t>
            </a:r>
            <a:r>
              <a:rPr lang="en-US" dirty="0" err="1"/>
              <a:t>Sterba</a:t>
            </a:r>
            <a:r>
              <a:rPr lang="en-US" dirty="0"/>
              <a:t> 1996)</a:t>
            </a:r>
          </a:p>
          <a:p>
            <a:pPr marL="228600" indent="-228600">
              <a:buAutoNum type="arabicPeriod"/>
            </a:pPr>
            <a:endParaRPr lang="en-US" dirty="0"/>
          </a:p>
          <a:p>
            <a:pPr marL="228600" indent="-228600">
              <a:buAutoNum type="arabicPeriod"/>
            </a:pPr>
            <a:r>
              <a:rPr lang="en-US" dirty="0"/>
              <a:t>DBH and tree basal area were compared, where DBH was selected to be included in the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11</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Next the ratio of tree diameter to plot quadratic mean diameter, basal area larger than the subject tree, crown ratio, plot basal area per hectare (BAH), and plot trees per hectare. </a:t>
            </a:r>
          </a:p>
          <a:p>
            <a:pPr marL="228600" indent="-228600">
              <a:buAutoNum type="arabicPeriod"/>
            </a:pPr>
            <a:r>
              <a:rPr lang="en-US" dirty="0"/>
              <a:t>We thought it was important to include competition variables that both described an individual tree’s competitive position compared to other trees as well as the overall competitive environment that a tree is growing within. </a:t>
            </a:r>
          </a:p>
          <a:p>
            <a:pPr marL="228600" indent="-228600">
              <a:buAutoNum type="arabicPeriod"/>
            </a:pPr>
            <a:r>
              <a:rPr lang="en-US" dirty="0"/>
              <a:t>BAL and crown ratio were selected for the former, and BAH was selected for the latter.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on the right. </a:t>
            </a:r>
          </a:p>
          <a:p>
            <a:pPr marL="228600" indent="-228600">
              <a:buAutoNum type="arabicPeriod"/>
            </a:pPr>
            <a:r>
              <a:rPr lang="en-US" dirty="0"/>
              <a:t>Ultimately aspect was selected</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 the left are the partial response of BAI (on the y-axis) to each term in the model. They are shown on the log-link scale, which is why they are centered about zero. They’re functional shapes can easily be compared to previous models on this scale since those models have used a similar scale. </a:t>
            </a:r>
          </a:p>
          <a:p>
            <a:pPr marL="228600" indent="-228600">
              <a:buAutoNum type="arabicPeriod"/>
            </a:pPr>
            <a:endParaRPr lang="en-US" dirty="0"/>
          </a:p>
          <a:p>
            <a:pPr marL="228600" indent="-228600">
              <a:buAutoNum type="arabicPeriod"/>
            </a:pPr>
            <a:r>
              <a:rPr lang="en-US" dirty="0"/>
              <a:t>DBH and crown ratio have positive associations with BAI, DBH being nonlinear, and crown ratio being near-linear on the log-scale. </a:t>
            </a:r>
          </a:p>
          <a:p>
            <a:pPr marL="228600" indent="-228600">
              <a:buAutoNum type="arabicPeriod"/>
            </a:pPr>
            <a:r>
              <a:rPr lang="en-US" dirty="0"/>
              <a:t>BAL and BAH had negative associations with BAI, where BAL doesn’t appear relevant until values higher than 0.8. </a:t>
            </a:r>
          </a:p>
          <a:p>
            <a:pPr marL="228600" indent="-228600">
              <a:buAutoNum type="arabicPeriod"/>
            </a:pPr>
            <a:endParaRPr lang="en-US" dirty="0"/>
          </a:p>
          <a:p>
            <a:pPr marL="228600" indent="-228600">
              <a:buAutoNum type="arabicPeriod"/>
            </a:pPr>
            <a:r>
              <a:rPr lang="en-US" dirty="0"/>
              <a:t>Larch growing on northern aspects in this data set were associated with higher growth, and southern was negative, although, there wasn’t much south-aspect data. There was higher growth on north-northwest aspects. </a:t>
            </a:r>
          </a:p>
          <a:p>
            <a:pPr marL="228600" indent="-228600">
              <a:buAutoNum type="arabicPeriod"/>
            </a:pPr>
            <a:endParaRPr lang="en-US" dirty="0"/>
          </a:p>
          <a:p>
            <a:pPr marL="228600" indent="-228600">
              <a:buAutoNum type="arabicPeriod"/>
            </a:pPr>
            <a:r>
              <a:rPr lang="en-US" dirty="0"/>
              <a:t>Overall, DBH, crown ratio, and BAH all held functional relationships that are similar to those identified by previous works. </a:t>
            </a:r>
          </a:p>
          <a:p>
            <a:pPr marL="228600" indent="-228600">
              <a:buAutoNum type="arabicPeriod"/>
            </a:pPr>
            <a:r>
              <a:rPr lang="en-US" dirty="0"/>
              <a:t>BAL was different, although the way it was quantified here was different, so it’s hard to say how it compares. </a:t>
            </a:r>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15</a:t>
            </a:fld>
            <a:endParaRPr lang="en-US"/>
          </a:p>
        </p:txBody>
      </p:sp>
    </p:spTree>
    <p:extLst>
      <p:ext uri="{BB962C8B-B14F-4D97-AF65-F5344CB8AC3E}">
        <p14:creationId xmlns:p14="http://schemas.microsoft.com/office/powerpoint/2010/main" val="152361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19</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26</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(Larix occidentalis) is a deciduous conifer that grows exclusively within the inland northwestern region of North America. It is akin to Larix laricina,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31</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r>
              <a:rPr lang="en-US" dirty="0"/>
              <a:t>Recent research has shown that forest species composition, or species-mixing, can impact the growth of trees and stand yield, but until now, no such research has evaluated the impacts of species composition on the growth of western larch. </a:t>
            </a:r>
          </a:p>
          <a:p>
            <a:pPr marL="228600" indent="-228600">
              <a:buAutoNum type="arabicPeriod"/>
            </a:pPr>
            <a:r>
              <a:rPr lang="en-US" dirty="0"/>
              <a:t>Various models, such as those in FVS, have characterized how western larch grows, however, these models don’t explicitly account for species-mixing impacts. </a:t>
            </a:r>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Identify a growth model without species-mixing information </a:t>
            </a:r>
          </a:p>
          <a:p>
            <a:pPr marL="1143000" lvl="2" indent="-228600">
              <a:buAutoNum type="arabicPeriod"/>
            </a:pPr>
            <a:r>
              <a:rPr lang="en-US" dirty="0"/>
              <a:t>This model would then be used as a basis for subsequent analyses</a:t>
            </a:r>
          </a:p>
          <a:p>
            <a:pPr marL="685800" lvl="1" indent="-228600" algn="l">
              <a:buAutoNum type="arabicPeriod"/>
            </a:pPr>
            <a:r>
              <a:rPr lang="en-US" dirty="0"/>
              <a:t>Identify differences in the growth relationship of western larch in mixed-species communities compared to those of western larch growing in ‘pure larch’ conditions. </a:t>
            </a:r>
          </a:p>
          <a:p>
            <a:pPr marL="685800" lvl="1" indent="-228600" algn="l">
              <a:buAutoNum type="arabicPeriod"/>
            </a:pPr>
            <a:r>
              <a:rPr lang="en-US" dirty="0"/>
              <a:t>And then to compare different generalizable species-mixing variables</a:t>
            </a:r>
          </a:p>
        </p:txBody>
      </p:sp>
      <p:sp>
        <p:nvSpPr>
          <p:cNvPr id="4" name="Slide Number Placeholder 3"/>
          <p:cNvSpPr>
            <a:spLocks noGrp="1"/>
          </p:cNvSpPr>
          <p:nvPr>
            <p:ph type="sldNum" sz="quarter" idx="5"/>
          </p:nvPr>
        </p:nvSpPr>
        <p:spPr/>
        <p:txBody>
          <a:bodyPr/>
          <a:lstStyle/>
          <a:p>
            <a:fld id="{3AFD3059-CD34-41ED-8EDF-DA40E6348FB4}" type="slidenum">
              <a:rPr lang="en-US" smtClean="0"/>
              <a:t>5</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dirty="0"/>
              <a:t>These data are part of a larger network of permanent growth plots (or PGP’s) that were installed in the 1980’s to monitor tree growth in response to thinning. </a:t>
            </a:r>
          </a:p>
          <a:p>
            <a:pPr marL="228600" indent="-228600">
              <a:buAutoNum type="arabicPeriod"/>
            </a:pPr>
            <a:r>
              <a:rPr lang="en-US" dirty="0"/>
              <a:t>Given this, each stand contained 4 plot clusters, 3 were treated with thinning (precommercial thinning) and 1 was left un-thinned as a control. </a:t>
            </a:r>
          </a:p>
          <a:p>
            <a:pPr marL="228600" indent="-228600">
              <a:buAutoNum type="arabicPeriod"/>
            </a:pPr>
            <a:r>
              <a:rPr lang="en-US" dirty="0"/>
              <a:t>Trees within plots were tagged and measured about 40 years ago, and subsequent remeasurements on the same trees (and new trees) were taken at varying increments of time since then. </a:t>
            </a:r>
          </a:p>
          <a:p>
            <a:pPr marL="228600" indent="-228600">
              <a:buAutoNum type="arabicPeriod"/>
            </a:pPr>
            <a:r>
              <a:rPr lang="en-US" dirty="0"/>
              <a:t>In 2021 I led a crew of 3 to conduct re-measurements on these 18 stands. We chose to re-measure these stands because they had a high presence of western larch data in them. </a:t>
            </a:r>
          </a:p>
          <a:p>
            <a:pPr marL="228600" indent="-228600">
              <a:buAutoNum type="arabicPeriod"/>
            </a:pPr>
            <a:r>
              <a:rPr lang="en-US" dirty="0"/>
              <a:t>The photo on the right shows the center of a control plot that is nearly pure western larch. </a:t>
            </a:r>
          </a:p>
          <a:p>
            <a:pPr marL="228600" indent="-228600">
              <a:buAutoNum type="arabicPeriod"/>
            </a:pPr>
            <a:r>
              <a:rPr lang="en-US" dirty="0"/>
              <a:t>Various attributes were collected on trees, including DBH, height, crown class, crown ratio, tree biotic and abiotic damage, and other info. </a:t>
            </a:r>
          </a:p>
          <a:p>
            <a:pPr marL="228600" indent="-228600">
              <a:buAutoNum type="arabicPeriod"/>
            </a:pPr>
            <a:r>
              <a:rPr lang="en-US"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I’ll start by showing you how each objective was accomplished.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7</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in which trees were measured. </a:t>
            </a:r>
          </a:p>
          <a:p>
            <a:pPr marL="228600" indent="-228600">
              <a:buAutoNum type="arabicPeriod"/>
            </a:pPr>
            <a:r>
              <a:rPr lang="en-US" dirty="0"/>
              <a:t>The figure at the bottom shows the distribution of western larch BAI in the PGP data. Note: it’s not a normal distribution. </a:t>
            </a:r>
          </a:p>
        </p:txBody>
      </p:sp>
      <p:sp>
        <p:nvSpPr>
          <p:cNvPr id="4" name="Slide Number Placeholder 3"/>
          <p:cNvSpPr>
            <a:spLocks noGrp="1"/>
          </p:cNvSpPr>
          <p:nvPr>
            <p:ph type="sldNum" sz="quarter" idx="5"/>
          </p:nvPr>
        </p:nvSpPr>
        <p:spPr/>
        <p:txBody>
          <a:bodyPr/>
          <a:lstStyle/>
          <a:p>
            <a:fld id="{879CDD9B-69D8-46FB-98C8-F1B4A8FE2081}" type="slidenum">
              <a:rPr lang="en-US" smtClean="0"/>
              <a:t>8</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models like FVS, tree growth is estimated from variables that describe tree size, competition, and site productivity. </a:t>
            </a:r>
          </a:p>
          <a:p>
            <a:pPr marL="228600" indent="-228600">
              <a:buAutoNum type="arabicPeriod"/>
            </a:pPr>
            <a:r>
              <a:rPr lang="en-US" dirty="0"/>
              <a:t>Models like this use nonlinear relationships to characterize growth from these variables. </a:t>
            </a:r>
          </a:p>
          <a:p>
            <a:pPr marL="228600" indent="-228600">
              <a:buAutoNum type="arabicPeriod"/>
            </a:pPr>
            <a:r>
              <a:rPr lang="en-US" dirty="0"/>
              <a:t>Additionally, BAI is oftentimes log-transformed and is not equally dispersed throughout its range. </a:t>
            </a:r>
          </a:p>
          <a:p>
            <a:pPr marL="228600" indent="-228600">
              <a:buAutoNum type="arabicPeriod"/>
            </a:pPr>
            <a:endParaRPr lang="en-US" dirty="0"/>
          </a:p>
          <a:p>
            <a:pPr marL="228600" indent="-228600">
              <a:buAutoNum type="arabicPeriod"/>
            </a:pPr>
            <a:r>
              <a:rPr lang="en-US"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9</a:t>
            </a:fld>
            <a:endParaRPr lang="en-US"/>
          </a:p>
        </p:txBody>
      </p:sp>
    </p:spTree>
    <p:extLst>
      <p:ext uri="{BB962C8B-B14F-4D97-AF65-F5344CB8AC3E}">
        <p14:creationId xmlns:p14="http://schemas.microsoft.com/office/powerpoint/2010/main" val="145228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9/7/2022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109297" y="5351916"/>
            <a:ext cx="555086" cy="1309164"/>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1816958" y="5558169"/>
            <a:ext cx="1793316" cy="896658"/>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solidFill>
                  <a:schemeClr val="tx2">
                    <a:lumMod val="40000"/>
                    <a:lumOff val="60000"/>
                  </a:schemeClr>
                </a:solidFill>
              </a:rPr>
              <a:t>Relationship with Size, Competition, and site Productivity (SCP)</a:t>
            </a:r>
          </a:p>
          <a:p>
            <a:r>
              <a:rPr lang="en-US" dirty="0"/>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4169639-BA2B-40FE-A390-D37E97551657}"/>
              </a:ext>
            </a:extLst>
          </p:cNvPr>
          <p:cNvPicPr>
            <a:picLocks noChangeAspect="1"/>
          </p:cNvPicPr>
          <p:nvPr/>
        </p:nvPicPr>
        <p:blipFill>
          <a:blip r:embed="rId4"/>
          <a:stretch>
            <a:fillRect/>
          </a:stretch>
        </p:blipFill>
        <p:spPr>
          <a:xfrm>
            <a:off x="1261872" y="4064763"/>
            <a:ext cx="3930706" cy="2427477"/>
          </a:xfrm>
          <a:prstGeom prst="rect">
            <a:avLst/>
          </a:prstGeom>
        </p:spPr>
      </p:pic>
      <p:sp>
        <p:nvSpPr>
          <p:cNvPr id="8" name="Arrow: Right 7">
            <a:extLst>
              <a:ext uri="{FF2B5EF4-FFF2-40B4-BE49-F238E27FC236}">
                <a16:creationId xmlns:a16="http://schemas.microsoft.com/office/drawing/2014/main" id="{1FAFF0C5-6758-4B18-AFBA-B5A825336726}"/>
              </a:ext>
            </a:extLst>
          </p:cNvPr>
          <p:cNvSpPr/>
          <p:nvPr/>
        </p:nvSpPr>
        <p:spPr>
          <a:xfrm>
            <a:off x="5502233" y="5011306"/>
            <a:ext cx="874204" cy="534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RE</a:t>
            </a:r>
          </a:p>
        </p:txBody>
      </p:sp>
      <p:pic>
        <p:nvPicPr>
          <p:cNvPr id="9" name="Picture 8">
            <a:extLst>
              <a:ext uri="{FF2B5EF4-FFF2-40B4-BE49-F238E27FC236}">
                <a16:creationId xmlns:a16="http://schemas.microsoft.com/office/drawing/2014/main" id="{45D9A6F9-F426-4A1F-A18B-198BE3B03BFC}"/>
              </a:ext>
            </a:extLst>
          </p:cNvPr>
          <p:cNvPicPr>
            <a:picLocks noChangeAspect="1"/>
          </p:cNvPicPr>
          <p:nvPr/>
        </p:nvPicPr>
        <p:blipFill>
          <a:blip r:embed="rId5"/>
          <a:stretch>
            <a:fillRect/>
          </a:stretch>
        </p:blipFill>
        <p:spPr>
          <a:xfrm>
            <a:off x="6443731" y="4064763"/>
            <a:ext cx="3930707" cy="2427477"/>
          </a:xfrm>
          <a:prstGeom prst="rect">
            <a:avLst/>
          </a:prstGeom>
        </p:spPr>
      </p:pic>
    </p:spTree>
    <p:extLst>
      <p:ext uri="{BB962C8B-B14F-4D97-AF65-F5344CB8AC3E}">
        <p14:creationId xmlns:p14="http://schemas.microsoft.com/office/powerpoint/2010/main" val="313620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273530"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273530" cy="360804"/>
              </a:xfrm>
              <a:prstGeom prst="rect">
                <a:avLst/>
              </a:prstGeom>
              <a:blipFill>
                <a:blip r:embed="rId3"/>
                <a:stretch>
                  <a:fillRect l="-1509" t="-3390" r="-922"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75291"/>
          <a:stretch/>
        </p:blipFill>
        <p:spPr>
          <a:xfrm>
            <a:off x="979450" y="3196209"/>
            <a:ext cx="1953756" cy="3590855"/>
          </a:xfrm>
          <a:prstGeom prst="rect">
            <a:avLst/>
          </a:prstGeom>
        </p:spPr>
      </p:pic>
    </p:spTree>
    <p:extLst>
      <p:ext uri="{BB962C8B-B14F-4D97-AF65-F5344CB8AC3E}">
        <p14:creationId xmlns:p14="http://schemas.microsoft.com/office/powerpoint/2010/main" val="233247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9133141"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9133141" cy="360804"/>
              </a:xfrm>
              <a:prstGeom prst="rect">
                <a:avLst/>
              </a:prstGeom>
              <a:blipFill>
                <a:blip r:embed="rId3"/>
                <a:stretch>
                  <a:fillRect l="-1202" t="-3390"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Tree>
    <p:extLst>
      <p:ext uri="{BB962C8B-B14F-4D97-AF65-F5344CB8AC3E}">
        <p14:creationId xmlns:p14="http://schemas.microsoft.com/office/powerpoint/2010/main" val="180788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261872" y="2628901"/>
                <a:ext cx="9580893"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oMath>
                </a14:m>
                <a:r>
                  <a:rPr lang="en-US" dirty="0"/>
                  <a:t> + RE</a:t>
                </a:r>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261872" y="2628901"/>
                <a:ext cx="9580893" cy="360804"/>
              </a:xfrm>
              <a:prstGeom prst="rect">
                <a:avLst/>
              </a:prstGeom>
              <a:blipFill>
                <a:blip r:embed="rId4"/>
                <a:stretch>
                  <a:fillRect l="-1145" t="-3390" b="-40678"/>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Tree>
    <p:extLst>
      <p:ext uri="{BB962C8B-B14F-4D97-AF65-F5344CB8AC3E}">
        <p14:creationId xmlns:p14="http://schemas.microsoft.com/office/powerpoint/2010/main" val="283318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D627-D43E-492D-9F16-D9BA16253CB8}"/>
              </a:ext>
            </a:extLst>
          </p:cNvPr>
          <p:cNvSpPr>
            <a:spLocks noGrp="1"/>
          </p:cNvSpPr>
          <p:nvPr>
            <p:ph type="title"/>
          </p:nvPr>
        </p:nvSpPr>
        <p:spPr/>
        <p:txBody>
          <a:bodyPr/>
          <a:lstStyle/>
          <a:p>
            <a:r>
              <a:rPr lang="en-US" dirty="0"/>
              <a:t>Identifying a growth model</a:t>
            </a:r>
          </a:p>
        </p:txBody>
      </p:sp>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Content Placeholder 3">
            <a:extLst>
              <a:ext uri="{FF2B5EF4-FFF2-40B4-BE49-F238E27FC236}">
                <a16:creationId xmlns:a16="http://schemas.microsoft.com/office/drawing/2014/main" id="{F3ED6F87-2470-4B36-B8F5-1CA81C8B7C4D}"/>
              </a:ext>
            </a:extLst>
          </p:cNvPr>
          <p:cNvSpPr>
            <a:spLocks noGrp="1"/>
          </p:cNvSpPr>
          <p:nvPr>
            <p:ph sz="half" idx="2"/>
          </p:nvPr>
        </p:nvSpPr>
        <p:spPr/>
        <p:txBody>
          <a:bodyPr/>
          <a:lstStyle/>
          <a:p>
            <a:r>
              <a:rPr lang="en-US" dirty="0"/>
              <a:t>Similar relationships to previous</a:t>
            </a:r>
          </a:p>
          <a:p>
            <a:r>
              <a:rPr lang="en-US" dirty="0"/>
              <a:t>No species-mixing</a:t>
            </a:r>
          </a:p>
          <a:p>
            <a:r>
              <a:rPr lang="en-US" dirty="0"/>
              <a:t>GAMM selection worked well</a:t>
            </a:r>
          </a:p>
          <a:p>
            <a:endParaRPr lang="en-US" dirty="0"/>
          </a:p>
        </p:txBody>
      </p:sp>
    </p:spTree>
    <p:extLst>
      <p:ext uri="{BB962C8B-B14F-4D97-AF65-F5344CB8AC3E}">
        <p14:creationId xmlns:p14="http://schemas.microsoft.com/office/powerpoint/2010/main" val="345782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924845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E6BB-9A6A-5F4D-7DA4-8B80282C8600}"/>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a:p>
            <a:r>
              <a:rPr lang="en-US" dirty="0"/>
              <a:t>Fit model, allowing an offset for each mixture</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6F9EEA6-ADAF-5417-DC50-B4EBC794131B}"/>
              </a:ext>
            </a:extLst>
          </p:cNvPr>
          <p:cNvPicPr>
            <a:picLocks noChangeAspect="1"/>
          </p:cNvPicPr>
          <p:nvPr/>
        </p:nvPicPr>
        <p:blipFill>
          <a:blip r:embed="rId2"/>
          <a:stretch>
            <a:fillRect/>
          </a:stretch>
        </p:blipFill>
        <p:spPr>
          <a:xfrm>
            <a:off x="3750890" y="4004468"/>
            <a:ext cx="4367133" cy="2694011"/>
          </a:xfrm>
          <a:prstGeom prst="rect">
            <a:avLst/>
          </a:prstGeom>
        </p:spPr>
      </p:pic>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7968521" y="944124"/>
            <a:ext cx="3370039" cy="3677451"/>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83E-0C73-24AA-A828-950C41F12C9A}"/>
              </a:ext>
            </a:extLst>
          </p:cNvPr>
          <p:cNvSpPr>
            <a:spLocks noGrp="1"/>
          </p:cNvSpPr>
          <p:nvPr>
            <p:ph type="title"/>
          </p:nvPr>
        </p:nvSpPr>
        <p:spPr/>
        <p:txBody>
          <a:bodyPr/>
          <a:lstStyle/>
          <a:p>
            <a:r>
              <a:rPr lang="en-US" dirty="0"/>
              <a:t>Mixtures vs. pure larch</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7772AC22-AD35-1F49-D0EB-1099C5C92D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70860" y="1672748"/>
            <a:ext cx="2591800" cy="4663440"/>
          </a:xfrm>
        </p:spPr>
      </p:pic>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324154" y="2531416"/>
            <a:ext cx="4480561" cy="1795167"/>
          </a:xfrm>
          <a:prstGeom prst="rect">
            <a:avLst/>
          </a:prstGeom>
        </p:spPr>
      </p:pic>
    </p:spTree>
    <p:extLst>
      <p:ext uri="{BB962C8B-B14F-4D97-AF65-F5344CB8AC3E}">
        <p14:creationId xmlns:p14="http://schemas.microsoft.com/office/powerpoint/2010/main" val="2923544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674E-5A6E-31D5-8701-EA2B674AA7E8}"/>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2"/>
          <a:stretch>
            <a:fillRect/>
          </a:stretch>
        </p:blipFill>
        <p:spPr>
          <a:xfrm>
            <a:off x="5653143" y="19496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3"/>
          <a:stretch>
            <a:fillRect/>
          </a:stretch>
        </p:blipFill>
        <p:spPr>
          <a:xfrm>
            <a:off x="996891" y="2872426"/>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7412392" y="3007604"/>
            <a:ext cx="3734144" cy="2303531"/>
          </a:xfrm>
          <a:prstGeom prst="rect">
            <a:avLst/>
          </a:prstGeom>
        </p:spPr>
      </p:pic>
    </p:spTree>
    <p:extLst>
      <p:ext uri="{BB962C8B-B14F-4D97-AF65-F5344CB8AC3E}">
        <p14:creationId xmlns:p14="http://schemas.microsoft.com/office/powerpoint/2010/main" val="4207778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r>
              <a:rPr lang="en-US" dirty="0"/>
              <a:t>3 species-informed metrics</a:t>
            </a:r>
          </a:p>
          <a:p>
            <a:r>
              <a:rPr lang="en-US" dirty="0"/>
              <a:t>CCF – crown area based</a:t>
            </a:r>
          </a:p>
          <a:p>
            <a:r>
              <a:rPr lang="en-US" dirty="0"/>
              <a:t>Purity – percent of BA in larch</a:t>
            </a:r>
          </a:p>
          <a:p>
            <a:r>
              <a:rPr lang="en-US" dirty="0"/>
              <a:t>Shade </a:t>
            </a:r>
            <a:r>
              <a:rPr lang="en-US" dirty="0" err="1"/>
              <a:t>intol</a:t>
            </a:r>
            <a:r>
              <a:rPr lang="en-US" dirty="0"/>
              <a:t>. – weighted percent BA</a:t>
            </a:r>
          </a:p>
          <a:p>
            <a:r>
              <a:rPr lang="en-US" dirty="0"/>
              <a:t>Compare based on RMSE</a:t>
            </a:r>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160776" y="5999735"/>
                <a:ext cx="11931408"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160776" y="5999735"/>
                <a:ext cx="11931408" cy="360804"/>
              </a:xfrm>
              <a:prstGeom prst="rect">
                <a:avLst/>
              </a:prstGeom>
              <a:blipFill>
                <a:blip r:embed="rId2"/>
                <a:stretch>
                  <a:fillRect l="-919" t="-3390" r="-255" b="-406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7B86D39-5604-5E81-3A2F-AA0DB33DBB39}"/>
                  </a:ext>
                </a:extLst>
              </p:cNvPr>
              <p:cNvSpPr txBox="1"/>
              <p:nvPr/>
            </p:nvSpPr>
            <p:spPr>
              <a:xfrm>
                <a:off x="627055" y="4833421"/>
                <a:ext cx="9546652"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p:sp>
            <p:nvSpPr>
              <p:cNvPr id="8" name="TextBox 7">
                <a:extLst>
                  <a:ext uri="{FF2B5EF4-FFF2-40B4-BE49-F238E27FC236}">
                    <a16:creationId xmlns:a16="http://schemas.microsoft.com/office/drawing/2014/main" id="{77B86D39-5604-5E81-3A2F-AA0DB33DBB39}"/>
                  </a:ext>
                </a:extLst>
              </p:cNvPr>
              <p:cNvSpPr txBox="1">
                <a:spLocks noRot="1" noChangeAspect="1" noMove="1" noResize="1" noEditPoints="1" noAdjustHandles="1" noChangeArrowheads="1" noChangeShapeType="1" noTextEdit="1"/>
              </p:cNvSpPr>
              <p:nvPr/>
            </p:nvSpPr>
            <p:spPr>
              <a:xfrm>
                <a:off x="627055" y="4833421"/>
                <a:ext cx="9546652" cy="360804"/>
              </a:xfrm>
              <a:prstGeom prst="rect">
                <a:avLst/>
              </a:prstGeom>
              <a:blipFill>
                <a:blip r:embed="rId3"/>
                <a:stretch>
                  <a:fillRect l="-1149" t="-3390" r="-511" b="-38983"/>
                </a:stretch>
              </a:blipFill>
            </p:spPr>
            <p:txBody>
              <a:bodyPr/>
              <a:lstStyle/>
              <a:p>
                <a:r>
                  <a:rPr lang="en-US">
                    <a:noFill/>
                  </a:rPr>
                  <a:t> </a:t>
                </a:r>
              </a:p>
            </p:txBody>
          </p:sp>
        </mc:Fallback>
      </mc:AlternateContent>
    </p:spTree>
    <p:extLst>
      <p:ext uri="{BB962C8B-B14F-4D97-AF65-F5344CB8AC3E}">
        <p14:creationId xmlns:p14="http://schemas.microsoft.com/office/powerpoint/2010/main" val="1240441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r>
              <a:rPr lang="en-US" dirty="0"/>
              <a:t>Comparing metrics</a:t>
            </a:r>
          </a:p>
        </p:txBody>
      </p:sp>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5901" y="1828799"/>
            <a:ext cx="2168272" cy="4351338"/>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3"/>
          <a:stretch>
            <a:fillRect/>
          </a:stretch>
        </p:blipFill>
        <p:spPr>
          <a:xfrm>
            <a:off x="5405642" y="1966299"/>
            <a:ext cx="5548870" cy="1462701"/>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Data limitations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p:txBody>
          <a:bodyPr/>
          <a:lstStyle/>
          <a:p>
            <a:r>
              <a:rPr lang="en-US" dirty="0"/>
              <a:t>Shade tolerance in growth models</a:t>
            </a:r>
          </a:p>
          <a:p>
            <a:r>
              <a:rPr lang="en-US" dirty="0"/>
              <a:t>More research </a:t>
            </a:r>
          </a:p>
        </p:txBody>
      </p:sp>
      <p:sp>
        <p:nvSpPr>
          <p:cNvPr id="4" name="Content Placeholder 3">
            <a:extLst>
              <a:ext uri="{FF2B5EF4-FFF2-40B4-BE49-F238E27FC236}">
                <a16:creationId xmlns:a16="http://schemas.microsoft.com/office/drawing/2014/main" id="{B2FFD43B-68C1-F3CB-ED1B-A99065E09D9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1452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2880358" y="7100707"/>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p:nvPr/>
        </p:nvCxnSpPr>
        <p:spPr>
          <a:xfrm flipV="1">
            <a:off x="1943100" y="1965960"/>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580556" y="3429414"/>
            <a:ext cx="1737360" cy="646331"/>
          </a:xfrm>
          <a:prstGeom prst="rect">
            <a:avLst/>
          </a:prstGeom>
          <a:noFill/>
        </p:spPr>
        <p:txBody>
          <a:bodyPr wrap="square" rtlCol="0">
            <a:spAutoFit/>
          </a:bodyPr>
          <a:lstStyle/>
          <a:p>
            <a:r>
              <a:rPr lang="en-US" dirty="0"/>
              <a:t>Shade intolerance</a:t>
            </a:r>
          </a:p>
        </p:txBody>
      </p:sp>
      <p:sp>
        <p:nvSpPr>
          <p:cNvPr id="7" name="TextBox 6">
            <a:extLst>
              <a:ext uri="{FF2B5EF4-FFF2-40B4-BE49-F238E27FC236}">
                <a16:creationId xmlns:a16="http://schemas.microsoft.com/office/drawing/2014/main" id="{BAB7ECF8-7C60-CA66-D4A2-E72F30FF96B6}"/>
              </a:ext>
            </a:extLst>
          </p:cNvPr>
          <p:cNvSpPr txBox="1"/>
          <p:nvPr/>
        </p:nvSpPr>
        <p:spPr>
          <a:xfrm>
            <a:off x="2011680" y="2104993"/>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2011678" y="2383841"/>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2011677" y="5451911"/>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2011680" y="5759908"/>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2011677" y="482541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2011677" y="452542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2011680" y="421742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2011680" y="3739810"/>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2011679" y="3397151"/>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2011677" y="276323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2011677" y="5107996"/>
            <a:ext cx="2000251" cy="369332"/>
          </a:xfrm>
          <a:prstGeom prst="rect">
            <a:avLst/>
          </a:prstGeom>
          <a:noFill/>
        </p:spPr>
        <p:txBody>
          <a:bodyPr wrap="square" rtlCol="0">
            <a:spAutoFit/>
          </a:bodyPr>
          <a:lstStyle/>
          <a:p>
            <a:r>
              <a:rPr lang="en-US" dirty="0"/>
              <a:t>W. Redcedar</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35618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1261872" y="365760"/>
            <a:ext cx="4062567" cy="1325562"/>
          </a:xfrm>
        </p:spPr>
        <p:txBody>
          <a:bodyPr/>
          <a:lstStyle/>
          <a:p>
            <a:r>
              <a:rPr lang="en-US" dirty="0"/>
              <a:t>PGP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5801851" y="1691322"/>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6" name="Picture 5" descr="A couple of people hiking in the woods&#10;&#10;Description automatically generated with medium confidence">
            <a:extLst>
              <a:ext uri="{FF2B5EF4-FFF2-40B4-BE49-F238E27FC236}">
                <a16:creationId xmlns:a16="http://schemas.microsoft.com/office/drawing/2014/main" id="{6458001D-54C0-63A6-B30C-3FDD4337C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851" y="3147822"/>
            <a:ext cx="4062567" cy="3046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427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t>Annual growth- Basal area increment (BAI) </a:t>
            </a:r>
          </a:p>
          <a:p>
            <a:r>
              <a:rPr lang="en-US" dirty="0">
                <a:solidFill>
                  <a:schemeClr val="tx2">
                    <a:lumMod val="40000"/>
                    <a:lumOff val="60000"/>
                  </a:schemeClr>
                </a:solidFill>
              </a:rPr>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55A7CFF-7CAF-4A80-B0E6-0913EDF1A134}"/>
              </a:ext>
            </a:extLst>
          </p:cNvPr>
          <p:cNvPicPr>
            <a:picLocks noChangeAspect="1"/>
          </p:cNvPicPr>
          <p:nvPr/>
        </p:nvPicPr>
        <p:blipFill>
          <a:blip r:embed="rId4"/>
          <a:stretch>
            <a:fillRect/>
          </a:stretch>
        </p:blipFill>
        <p:spPr>
          <a:xfrm>
            <a:off x="2819744" y="4064763"/>
            <a:ext cx="4031468" cy="2489704"/>
          </a:xfrm>
          <a:prstGeom prst="rect">
            <a:avLst/>
          </a:prstGeom>
        </p:spPr>
      </p:pic>
    </p:spTree>
    <p:extLst>
      <p:ext uri="{BB962C8B-B14F-4D97-AF65-F5344CB8AC3E}">
        <p14:creationId xmlns:p14="http://schemas.microsoft.com/office/powerpoint/2010/main" val="162288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solidFill>
                  <a:schemeClr val="tx2">
                    <a:lumMod val="40000"/>
                    <a:lumOff val="60000"/>
                  </a:schemeClr>
                </a:solidFill>
              </a:rPr>
              <a:t>Annual growth- Basal area increment (BAI) </a:t>
            </a:r>
          </a:p>
          <a:p>
            <a:r>
              <a:rPr lang="en-US" dirty="0"/>
              <a:t>Relationship with Size, Competition, and site Productivity (SCP)</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B3BFC01-4A70-4B66-A752-EA9F26581181}"/>
              </a:ext>
            </a:extLst>
          </p:cNvPr>
          <p:cNvPicPr>
            <a:picLocks noChangeAspect="1"/>
          </p:cNvPicPr>
          <p:nvPr/>
        </p:nvPicPr>
        <p:blipFill>
          <a:blip r:embed="rId4"/>
          <a:stretch>
            <a:fillRect/>
          </a:stretch>
        </p:blipFill>
        <p:spPr>
          <a:xfrm>
            <a:off x="2870124" y="4064763"/>
            <a:ext cx="3930707" cy="2427477"/>
          </a:xfrm>
          <a:prstGeom prst="rect">
            <a:avLst/>
          </a:prstGeom>
        </p:spPr>
      </p:pic>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5"/>
          <a:stretch>
            <a:fillRect/>
          </a:stretch>
        </p:blipFill>
        <p:spPr>
          <a:xfrm>
            <a:off x="2870124" y="4064763"/>
            <a:ext cx="3930707" cy="2427477"/>
          </a:xfrm>
          <a:prstGeom prst="rect">
            <a:avLst/>
          </a:prstGeom>
        </p:spPr>
      </p:pic>
    </p:spTree>
    <p:extLst>
      <p:ext uri="{BB962C8B-B14F-4D97-AF65-F5344CB8AC3E}">
        <p14:creationId xmlns:p14="http://schemas.microsoft.com/office/powerpoint/2010/main" val="304552155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3033</Words>
  <Application>Microsoft Office PowerPoint</Application>
  <PresentationFormat>Widescreen</PresentationFormat>
  <Paragraphs>299</Paragraphs>
  <Slides>31</Slides>
  <Notes>23</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Questions</vt:lpstr>
      <vt:lpstr>Objectives</vt:lpstr>
      <vt:lpstr>PGP Data</vt:lpstr>
      <vt:lpstr>Objectives</vt:lpstr>
      <vt:lpstr>Identifying a growth model</vt:lpstr>
      <vt:lpstr>Identifying a growth model</vt:lpstr>
      <vt:lpstr>Identifying a growth model</vt:lpstr>
      <vt:lpstr>Identifying a growth model</vt:lpstr>
      <vt:lpstr>Identifying a growth model</vt:lpstr>
      <vt:lpstr>Identifying a growth model</vt:lpstr>
      <vt:lpstr>Identifying a growth model</vt:lpstr>
      <vt:lpstr>Objectives</vt:lpstr>
      <vt:lpstr>Mixtures vs. pure larch</vt:lpstr>
      <vt:lpstr>Mixtures vs. pure larch</vt:lpstr>
      <vt:lpstr>Mixtures vs. pure larch</vt:lpstr>
      <vt:lpstr>Objectives</vt:lpstr>
      <vt:lpstr>Comparing metrics</vt:lpstr>
      <vt:lpstr>Comparing metrics</vt:lpstr>
      <vt:lpstr>Comparing metrics</vt:lpstr>
      <vt:lpstr>Conclusions – summary</vt:lpstr>
      <vt:lpstr>Moving forward</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29</cp:revision>
  <dcterms:created xsi:type="dcterms:W3CDTF">2022-09-03T20:45:28Z</dcterms:created>
  <dcterms:modified xsi:type="dcterms:W3CDTF">2022-09-09T23:19:32Z</dcterms:modified>
</cp:coreProperties>
</file>